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6" r:id="rId18"/>
    <p:sldId id="273" r:id="rId19"/>
    <p:sldId id="274" r:id="rId20"/>
    <p:sldId id="277" r:id="rId21"/>
    <p:sldId id="275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Употребляют алкоголь </c:v>
                </c:pt>
              </c:strCache>
            </c:strRef>
          </c:tx>
          <c:explosion val="26"/>
          <c:cat>
            <c:strRef>
              <c:f>Лист1!$A$2:$A$5</c:f>
              <c:strCache>
                <c:ptCount val="4"/>
                <c:pt idx="0">
                  <c:v>8 кл.</c:v>
                </c:pt>
                <c:pt idx="1">
                  <c:v>9 кл.</c:v>
                </c:pt>
                <c:pt idx="2">
                  <c:v>10 кл.</c:v>
                </c:pt>
                <c:pt idx="3">
                  <c:v>11 кл.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38</c:v>
                </c:pt>
                <c:pt idx="1">
                  <c:v>29</c:v>
                </c:pt>
                <c:pt idx="2">
                  <c:v>22</c:v>
                </c:pt>
                <c:pt idx="3">
                  <c:v>44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23DE81-EF47-484D-BDE5-DA0971533C68}" type="datetimeFigureOut">
              <a:rPr lang="ru-RU" smtClean="0"/>
              <a:t>27.01.2010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3AAF61-50CE-44A4-9D4F-F2D440B01A8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ДАНЮИ\Картинки\3f7e16cfba48f1138cf322175aa80322-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357694"/>
            <a:ext cx="3948082" cy="2071702"/>
          </a:xfrm>
        </p:spPr>
        <p:txBody>
          <a:bodyPr/>
          <a:lstStyle/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ученица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класса МОУСОШ№7</a:t>
            </a:r>
          </a:p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Анисимова Екатерина</a:t>
            </a:r>
          </a:p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Научный руководитель</a:t>
            </a:r>
          </a:p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Ильченко С.М.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57298"/>
            <a:ext cx="8734396" cy="19812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об алкоголе, как оно есть: истоки, сущность, последствия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314" y="3643314"/>
            <a:ext cx="89296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Исследовательская работа по разделу «здоровье человека»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G:\ДАНЮИ\Картинки\0c2bdb5908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191" y="0"/>
            <a:ext cx="919919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2690818"/>
          </a:xfrm>
        </p:spPr>
        <p:txBody>
          <a:bodyPr>
            <a:normAutofit/>
          </a:bodyPr>
          <a:lstStyle/>
          <a:p>
            <a:pPr marL="0" indent="273050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 стадия -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возникает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синдром абстиненции, или отмены, что проявляется тягостными физическими и психическими расстройствами здоровья.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152400"/>
            <a:ext cx="6257940" cy="2062154"/>
          </a:xfrm>
        </p:spPr>
        <p:txBody>
          <a:bodyPr>
            <a:normAutofit/>
          </a:bodyPr>
          <a:lstStyle/>
          <a:p>
            <a:pPr algn="r"/>
            <a:r>
              <a:rPr lang="ru-RU" sz="2800" i="1" dirty="0" smtClean="0"/>
              <a:t>"Алкоголь приносит радость и горе.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 Радость мнимую, горе настоящее."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А.В. Мельников</a:t>
            </a:r>
            <a:endParaRPr lang="ru-RU" sz="2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G:\ДАНЮИ\Картинки\4148617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478"/>
            <a:ext cx="9144000" cy="689047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071810"/>
            <a:ext cx="8229600" cy="2619380"/>
          </a:xfrm>
        </p:spPr>
        <p:txBody>
          <a:bodyPr>
            <a:normAutofit/>
          </a:bodyPr>
          <a:lstStyle/>
          <a:p>
            <a:pPr marL="0" indent="355600">
              <a:buNone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Четвертая стадия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тяжелые расстройства со стороны психики, а также и внутренних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органов.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6050" y="642918"/>
            <a:ext cx="5900750" cy="2071702"/>
          </a:xfrm>
        </p:spPr>
        <p:txBody>
          <a:bodyPr>
            <a:normAutofit/>
          </a:bodyPr>
          <a:lstStyle/>
          <a:p>
            <a:pPr algn="r"/>
            <a:r>
              <a:rPr lang="ru-RU" sz="2400" i="1" dirty="0" smtClean="0"/>
              <a:t>Пьянство и алкоголь – вот два понятия,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взаимно исключающие друз друга,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как лед и огонь, свет и тьма.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Н.А.Семашко</a:t>
            </a:r>
            <a:endParaRPr lang="ru-RU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G:\ДАНЮИ\Картинки\NKYAzXkZQ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3262322"/>
          </a:xfrm>
        </p:spPr>
        <p:txBody>
          <a:bodyPr>
            <a:normAutofit lnSpcReduction="10000"/>
          </a:bodyPr>
          <a:lstStyle/>
          <a:p>
            <a:pPr marL="0" indent="355600">
              <a:buNone/>
            </a:pPr>
            <a:r>
              <a:rPr lang="ru-RU" sz="3200" dirty="0" smtClean="0"/>
              <a:t>1. </a:t>
            </a:r>
            <a:r>
              <a:rPr lang="ru-RU" sz="3200" dirty="0" smtClean="0"/>
              <a:t>Рост устойчивости организма к </a:t>
            </a:r>
            <a:r>
              <a:rPr lang="ru-RU" sz="3200" dirty="0" smtClean="0"/>
              <a:t>алкоголю;</a:t>
            </a:r>
            <a:endParaRPr lang="ru-RU" sz="3200" dirty="0" smtClean="0"/>
          </a:p>
          <a:p>
            <a:pPr marL="0" indent="355600">
              <a:buNone/>
            </a:pPr>
            <a:r>
              <a:rPr lang="ru-RU" sz="3200" dirty="0" smtClean="0"/>
              <a:t>2. Потеря дозового </a:t>
            </a:r>
            <a:r>
              <a:rPr lang="ru-RU" sz="3200" dirty="0" smtClean="0"/>
              <a:t>контроля;</a:t>
            </a:r>
            <a:endParaRPr lang="ru-RU" sz="3200" dirty="0" smtClean="0"/>
          </a:p>
          <a:p>
            <a:pPr marL="0" indent="355600">
              <a:buNone/>
            </a:pPr>
            <a:r>
              <a:rPr lang="ru-RU" sz="3200" dirty="0" smtClean="0"/>
              <a:t>3. Болезненное влечение к </a:t>
            </a:r>
            <a:r>
              <a:rPr lang="ru-RU" sz="3200" dirty="0" smtClean="0"/>
              <a:t>алкоголю;</a:t>
            </a:r>
            <a:endParaRPr lang="ru-RU" sz="3200" dirty="0" smtClean="0"/>
          </a:p>
          <a:p>
            <a:pPr marL="0" indent="355600">
              <a:buNone/>
            </a:pPr>
            <a:r>
              <a:rPr lang="ru-RU" sz="3200" dirty="0" smtClean="0"/>
              <a:t>4. Похмельный </a:t>
            </a:r>
            <a:r>
              <a:rPr lang="ru-RU" sz="3200" dirty="0" smtClean="0"/>
              <a:t>синдром;</a:t>
            </a:r>
            <a:endParaRPr lang="ru-RU" sz="3200" dirty="0" smtClean="0"/>
          </a:p>
          <a:p>
            <a:pPr marL="0" indent="355600">
              <a:buNone/>
            </a:pPr>
            <a:r>
              <a:rPr lang="ru-RU" sz="3200" dirty="0" smtClean="0"/>
              <a:t>5. </a:t>
            </a:r>
            <a:r>
              <a:rPr lang="ru-RU" sz="3200" dirty="0" smtClean="0"/>
              <a:t>Запойные.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алкоголизма 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:\ДАНЮИ\Картинки\89076a33cd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450"/>
            <a:ext cx="9144000" cy="693391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Алкогольная </a:t>
            </a:r>
            <a:r>
              <a:rPr lang="ru-RU" sz="2900" dirty="0" smtClean="0"/>
              <a:t>интоксикация;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err="1" smtClean="0"/>
              <a:t>Сердечно-сосудистая</a:t>
            </a:r>
            <a:r>
              <a:rPr lang="ru-RU" sz="2900" dirty="0" smtClean="0"/>
              <a:t> </a:t>
            </a:r>
            <a:r>
              <a:rPr lang="ru-RU" sz="2900" dirty="0" smtClean="0"/>
              <a:t>система;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Мозг и нервная </a:t>
            </a:r>
            <a:r>
              <a:rPr lang="ru-RU" sz="2900" dirty="0" smtClean="0"/>
              <a:t>система;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Печень;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Нарушение функции щитовидной </a:t>
            </a:r>
            <a:r>
              <a:rPr lang="ru-RU" sz="2900" dirty="0" smtClean="0"/>
              <a:t>железы;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Нарушение функции поджелудочной </a:t>
            </a:r>
            <a:r>
              <a:rPr lang="ru-RU" sz="2900" dirty="0" smtClean="0"/>
              <a:t>железы;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Нарушение функции </a:t>
            </a:r>
            <a:r>
              <a:rPr lang="ru-RU" sz="2900" dirty="0" smtClean="0"/>
              <a:t>надпочечников;</a:t>
            </a:r>
            <a:endParaRPr lang="ru-RU" sz="2900" dirty="0" smtClean="0"/>
          </a:p>
          <a:p>
            <a:pPr marL="0" indent="355600">
              <a:buFont typeface="Wingdings" pitchFamily="2" charset="2"/>
              <a:buChar char="Ø"/>
            </a:pPr>
            <a:r>
              <a:rPr lang="ru-RU" sz="2900" dirty="0" smtClean="0"/>
              <a:t>Нарушение функций гипофиза и </a:t>
            </a:r>
            <a:r>
              <a:rPr lang="ru-RU" sz="2900" dirty="0" smtClean="0"/>
              <a:t>гипоталамуса.</a:t>
            </a:r>
            <a:endParaRPr lang="ru-RU" sz="29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алкоголя на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4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G:\ДАНЮИ\Картинки\img-72380-a2ef406e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3892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ДАНЮИ\Картинки\174090_image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88"/>
            <a:ext cx="9144000" cy="684241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G:\ДАНЮИ\Картинки\cirroz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67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 descr="G:\ДАНЮИ\Картинки\ed3bf12d36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500306"/>
            <a:ext cx="7924800" cy="2376494"/>
          </a:xfrm>
        </p:spPr>
        <p:txBody>
          <a:bodyPr/>
          <a:lstStyle/>
          <a:p>
            <a:pPr algn="ctr"/>
            <a:r>
              <a:rPr lang="ru-RU" sz="6600" dirty="0" smtClean="0"/>
              <a:t>ПОДРОСТКОВЫЙ АЛКОГОЛИЗМ</a:t>
            </a:r>
            <a:endParaRPr lang="ru-RU" sz="66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G:\ДАНЮИ\Картинки\359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331"/>
            <a:ext cx="9144000" cy="687333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негативные межличностные отношения внутри семьи; 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чрезмерная опека со стороны родителей; 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насилие;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поклонение и вседозволенность, потакание всем слабостям и желаниям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лияние сверстников.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G:\ДАНЮИ\Картинки\OU7fjnZpk2.jpg"/>
          <p:cNvPicPr>
            <a:picLocks noChangeAspect="1" noChangeArrowheads="1"/>
          </p:cNvPicPr>
          <p:nvPr/>
        </p:nvPicPr>
        <p:blipFill>
          <a:blip r:embed="rId2"/>
          <a:srcRect t="9677" b="14516"/>
          <a:stretch>
            <a:fillRect/>
          </a:stretch>
        </p:blipFill>
        <p:spPr bwMode="auto">
          <a:xfrm>
            <a:off x="0" y="12199"/>
            <a:ext cx="9144000" cy="6854363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33337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алкоголизма на уровне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семьи;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алкоголизма на уровне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;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стороны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подросткового алкоголизма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ДАНЮИ\Картинки\bih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70" y="1"/>
            <a:ext cx="917027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00438"/>
            <a:ext cx="8229600" cy="1881182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sz="4400" dirty="0" smtClean="0"/>
              <a:t>: Все об алкоголе, как оно есть: истоки, истина, последствия.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5984" y="857232"/>
            <a:ext cx="6400816" cy="2000264"/>
          </a:xfrm>
        </p:spPr>
        <p:txBody>
          <a:bodyPr>
            <a:normAutofit/>
          </a:bodyPr>
          <a:lstStyle/>
          <a:p>
            <a:pPr algn="r"/>
            <a:r>
              <a:rPr lang="ru-RU" sz="2900" i="1" dirty="0" smtClean="0"/>
              <a:t>Избегай удовольствия, </a:t>
            </a:r>
            <a:r>
              <a:rPr lang="ru-RU" sz="2900" i="1" dirty="0" smtClean="0"/>
              <a:t/>
            </a:r>
            <a:br>
              <a:rPr lang="ru-RU" sz="2900" i="1" dirty="0" smtClean="0"/>
            </a:br>
            <a:r>
              <a:rPr lang="ru-RU" sz="2900" i="1" dirty="0" smtClean="0"/>
              <a:t>которое </a:t>
            </a:r>
            <a:r>
              <a:rPr lang="ru-RU" sz="2900" i="1" dirty="0" smtClean="0"/>
              <a:t>приносит печаль.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i="1" dirty="0" smtClean="0"/>
              <a:t>Солон (древнегреческий мыслитель)</a:t>
            </a: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Употребляют алкоголь 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1714488"/>
          <a:ext cx="6100786" cy="4314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C</a:t>
            </a:r>
            <a:r>
              <a:rPr lang="ru-RU" sz="3200" baseline="-25000" dirty="0" smtClean="0"/>
              <a:t>2</a:t>
            </a:r>
            <a:r>
              <a:rPr lang="en-US" sz="3200" dirty="0" smtClean="0"/>
              <a:t>H</a:t>
            </a:r>
            <a:r>
              <a:rPr lang="ru-RU" sz="3200" baseline="-25000" dirty="0" smtClean="0"/>
              <a:t>5</a:t>
            </a:r>
            <a:r>
              <a:rPr lang="en-US" sz="3200" dirty="0" smtClean="0"/>
              <a:t>OH</a:t>
            </a:r>
            <a:r>
              <a:rPr lang="ru-RU" sz="3200" dirty="0" smtClean="0"/>
              <a:t> + белок       осадок белка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Влияет ли спирт на ДНК?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643306" y="1857364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G:\DSC02173.JPG"/>
          <p:cNvPicPr>
            <a:picLocks noChangeAspect="1" noChangeArrowheads="1"/>
          </p:cNvPicPr>
          <p:nvPr/>
        </p:nvPicPr>
        <p:blipFill>
          <a:blip r:embed="rId2" cstate="print"/>
          <a:srcRect l="21548" t="26119" b="29479"/>
          <a:stretch>
            <a:fillRect/>
          </a:stretch>
        </p:blipFill>
        <p:spPr bwMode="auto">
          <a:xfrm>
            <a:off x="857224" y="2500306"/>
            <a:ext cx="3197568" cy="21431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471488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Белок до  добавления спирта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4035" name="Picture 3" descr="G:\DSC02174.JPG"/>
          <p:cNvPicPr>
            <a:picLocks noChangeAspect="1" noChangeArrowheads="1"/>
          </p:cNvPicPr>
          <p:nvPr/>
        </p:nvPicPr>
        <p:blipFill>
          <a:blip r:embed="rId3" cstate="print"/>
          <a:srcRect l="15833" t="2346" r="1484" b="1484"/>
          <a:stretch>
            <a:fillRect/>
          </a:stretch>
        </p:blipFill>
        <p:spPr bwMode="auto">
          <a:xfrm>
            <a:off x="5000628" y="2500306"/>
            <a:ext cx="3214710" cy="21431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00628" y="4714884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Белок после добавления спирта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K:\Флешка\Школа\ДАНЮИ\Картинки\17018.jpg"/>
          <p:cNvPicPr>
            <a:picLocks noChangeAspect="1" noChangeArrowheads="1"/>
          </p:cNvPicPr>
          <p:nvPr/>
        </p:nvPicPr>
        <p:blipFill>
          <a:blip r:embed="rId2"/>
          <a:srcRect l="2000" t="7500" r="36000" b="15000"/>
          <a:stretch>
            <a:fillRect/>
          </a:stretch>
        </p:blipFill>
        <p:spPr bwMode="auto">
          <a:xfrm>
            <a:off x="0" y="-14294"/>
            <a:ext cx="9144000" cy="6872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4000528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показало, то алкогольные напитки влияют не только на организм человека, но они так е влияют на психическое состояние и ДНК человека.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Флешка\Школа\ДАНЮИ\Алкоголизм1\20070327195645_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" y="0"/>
            <a:ext cx="914402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52864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работа еще не закончена, но уже по мере выполнения поставленных мною задач я понимаю, что невозможно самой заставить весь мир бросить употреблять спиртные напитки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Так давайте не рыть себе ложкой могилу – все хотят жить долго!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7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ДАНЮИ\Картинки\alkogoliz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343" y="-1"/>
            <a:ext cx="9186343" cy="68580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35785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4900" b="1" i="1" dirty="0" smtClean="0"/>
              <a:t> </a:t>
            </a:r>
            <a:r>
              <a:rPr lang="ru-RU" sz="4900" dirty="0" smtClean="0"/>
              <a:t>: </a:t>
            </a:r>
            <a:r>
              <a:rPr lang="ru-RU" sz="4900" dirty="0" smtClean="0"/>
              <a:t>Исследование влияния алкоголя на личность и здоровье человека</a:t>
            </a:r>
            <a:r>
              <a:rPr lang="ru-RU" sz="4900" dirty="0" smtClean="0"/>
              <a:t>.</a:t>
            </a:r>
            <a:r>
              <a:rPr lang="ru-RU" sz="4900" dirty="0" smtClean="0"/>
              <a:t> </a:t>
            </a:r>
            <a:r>
              <a:rPr lang="ru-RU" sz="4900" dirty="0" smtClean="0"/>
              <a:t>Профилактика </a:t>
            </a:r>
            <a:r>
              <a:rPr lang="ru-RU" sz="4900" dirty="0" smtClean="0"/>
              <a:t>и предупреждение алкоголизма среди учащихся школы, привлечение внимания общественности  к проблеме алкоголизма. 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:\ДАНЮИ\Картинки\rykunova12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34" y="0"/>
            <a:ext cx="9172471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991244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b="1" i="1" dirty="0" smtClean="0"/>
              <a:t> 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 smtClean="0"/>
              <a:t>Доказать, что злоупотребление спиртными напитками наносит непоправимый вред пьющему человеку и окружающим людям;</a:t>
            </a:r>
            <a:br>
              <a:rPr lang="ru-RU" dirty="0" smtClean="0"/>
            </a:br>
            <a:r>
              <a:rPr lang="ru-RU" b="1" dirty="0" smtClean="0"/>
              <a:t>2</a:t>
            </a:r>
            <a:r>
              <a:rPr lang="ru-RU" b="1" dirty="0" smtClean="0"/>
              <a:t>.</a:t>
            </a:r>
            <a:r>
              <a:rPr lang="ru-RU" dirty="0" smtClean="0"/>
              <a:t> Показать пути распространения алкоголя по организму человека;</a:t>
            </a:r>
            <a:br>
              <a:rPr lang="ru-RU" dirty="0" smtClean="0"/>
            </a:br>
            <a:r>
              <a:rPr lang="ru-RU" b="1" dirty="0" smtClean="0"/>
              <a:t>3</a:t>
            </a:r>
            <a:r>
              <a:rPr lang="ru-RU" b="1" dirty="0" smtClean="0"/>
              <a:t>.</a:t>
            </a:r>
            <a:r>
              <a:rPr lang="ru-RU" dirty="0" smtClean="0"/>
              <a:t> Показать основные причины </a:t>
            </a:r>
            <a:r>
              <a:rPr lang="ru-RU" dirty="0" smtClean="0"/>
              <a:t>пьянства.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:\ДАНЮИ\Картинки\gWSGqXHp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211266" cy="685799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62682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dirty="0" smtClean="0"/>
              <a:t>. Поиск теоретического материала;</a:t>
            </a:r>
            <a:br>
              <a:rPr lang="ru-RU" dirty="0" smtClean="0"/>
            </a:br>
            <a:r>
              <a:rPr lang="ru-RU" b="1" dirty="0" smtClean="0"/>
              <a:t>2</a:t>
            </a:r>
            <a:r>
              <a:rPr lang="ru-RU" b="1" dirty="0" smtClean="0"/>
              <a:t>.</a:t>
            </a:r>
            <a:r>
              <a:rPr lang="ru-RU" dirty="0" smtClean="0"/>
              <a:t> Обработка данных;</a:t>
            </a:r>
            <a:br>
              <a:rPr lang="ru-RU" dirty="0" smtClean="0"/>
            </a:br>
            <a:r>
              <a:rPr lang="ru-RU" b="1" dirty="0" smtClean="0"/>
              <a:t>3</a:t>
            </a:r>
            <a:r>
              <a:rPr lang="ru-RU" b="1" dirty="0" smtClean="0"/>
              <a:t>.</a:t>
            </a:r>
            <a:r>
              <a:rPr lang="ru-RU" dirty="0" smtClean="0"/>
              <a:t> Проведение опыта «Влияние спирта на белок»;</a:t>
            </a:r>
            <a:br>
              <a:rPr lang="ru-RU" dirty="0" smtClean="0"/>
            </a:br>
            <a:r>
              <a:rPr lang="ru-RU" b="1" dirty="0" smtClean="0"/>
              <a:t>4</a:t>
            </a:r>
            <a:r>
              <a:rPr lang="ru-RU" b="1" dirty="0" smtClean="0"/>
              <a:t>.</a:t>
            </a:r>
            <a:r>
              <a:rPr lang="ru-RU" dirty="0" smtClean="0"/>
              <a:t> Проведение опроса среди учащихся школы.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G:\ДАНЮИ\Картинки\PR200902261639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21" y="0"/>
            <a:ext cx="9145656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30003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Алкоголизм</a:t>
            </a:r>
            <a:r>
              <a:rPr lang="ru-RU" dirty="0" smtClean="0"/>
              <a:t> – регулярное, компульсивное потребление большого количества алкоголя в течение долгого периода времени. 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:\ДАНЮИ\Картинки\1910323357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059"/>
            <a:ext cx="9144000" cy="693973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57290" y="1500174"/>
            <a:ext cx="6115064" cy="457200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Для пьянства есть такие поводы: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поминки, праздник, встреча, проводы,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крестины, свадьбы и развод,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мороз, охота, Новый год,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выздоровленье, новоселье,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печаль, раскаянье, веселье,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успех, награда, новый чин,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и просто пьянство — без причин.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(Перевод С. Я. Маршака)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76270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чего начинается пьянство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ДАНЮИ\Картинки\1253797700_bot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789"/>
            <a:ext cx="9144000" cy="6919337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119446"/>
          </a:xfrm>
        </p:spPr>
        <p:txBody>
          <a:bodyPr>
            <a:normAutofit/>
          </a:bodyPr>
          <a:lstStyle/>
          <a:p>
            <a:pPr marL="0" indent="355600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стадия 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состоит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появлении частой потребности в приеме тех или иных доз спиртного для получения состояния эйфории или же для облегчения различного рода тягостных ощущений.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Стадии</a:t>
            </a:r>
            <a:r>
              <a:rPr lang="ru-RU" sz="5400" dirty="0" smtClean="0"/>
              <a:t>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алкоголизма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:\ДАНЮИ\Картинки\7V5BXXQUw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011"/>
            <a:ext cx="9143999" cy="686602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2905132"/>
          </a:xfrm>
        </p:spPr>
        <p:txBody>
          <a:bodyPr/>
          <a:lstStyle/>
          <a:p>
            <a:pPr marL="0" indent="355600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Вторая стадия-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привыкание к предыдущим дозам алкоголя, в связи с чем для получения желаемого эффекта приходится прибегать к более высоким дозам.</a:t>
            </a:r>
          </a:p>
          <a:p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00430" y="571480"/>
            <a:ext cx="52863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Человечество могло бы достигнуть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невероятных успехов,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если бы оно было более трезвым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И.Гёте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8148" y="1428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481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119</TotalTime>
  <Words>497</Words>
  <Application>Microsoft Office PowerPoint</Application>
  <PresentationFormat>Экран (4:3)</PresentationFormat>
  <Paragraphs>67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Все об алкоголе, как оно есть: истоки, сущность, последствия</vt:lpstr>
      <vt:lpstr>Избегай удовольствия,  которое приносит печаль. Солон (древнегреческий мыслитель) </vt:lpstr>
      <vt:lpstr>Цель : Исследование влияния алкоголя на личность и здоровье человека. Профилактика и предупреждение алкоголизма среди учащихся школы, привлечение внимания общественности  к проблеме алкоголизма. </vt:lpstr>
      <vt:lpstr>Задачи :  1. Доказать, что злоупотребление спиртными напитками наносит непоправимый вред пьющему человеку и окружающим людям; 2. Показать пути распространения алкоголя по организму человека; 3. Показать основные причины пьянства. </vt:lpstr>
      <vt:lpstr>Методы исследования:  1. Поиск теоретического материала; 2. Обработка данных; 3. Проведение опыта «Влияние спирта на белок»; 4. Проведение опроса среди учащихся школы. </vt:lpstr>
      <vt:lpstr>Алкоголизм – регулярное, компульсивное потребление большого количества алкоголя в течение долгого периода времени. </vt:lpstr>
      <vt:lpstr>С чего начинается пьянство</vt:lpstr>
      <vt:lpstr>Стадии алкоголизма</vt:lpstr>
      <vt:lpstr>Слайд 9</vt:lpstr>
      <vt:lpstr>"Алкоголь приносит радость и горе.  Радость мнимую, горе настоящее." А.В. Мельников</vt:lpstr>
      <vt:lpstr>Пьянство и алкоголь – вот два понятия,  взаимно исключающие друз друга, как лед и огонь, свет и тьма. Н.А.Семашко</vt:lpstr>
      <vt:lpstr>Основные признаки алкоголизма </vt:lpstr>
      <vt:lpstr>Влияние алкоголя на организм</vt:lpstr>
      <vt:lpstr>Слайд 14</vt:lpstr>
      <vt:lpstr>Слайд 15</vt:lpstr>
      <vt:lpstr>Слайд 16</vt:lpstr>
      <vt:lpstr>ПОДРОСТКОВЫЙ АЛКОГОЛИЗМ</vt:lpstr>
      <vt:lpstr>Причины</vt:lpstr>
      <vt:lpstr>Профилактика подросткового алкоголизма</vt:lpstr>
      <vt:lpstr>Употребляют алкоголь </vt:lpstr>
      <vt:lpstr>Влияет ли спирт на ДНК?</vt:lpstr>
      <vt:lpstr>Вывод: Исследование показало, то алкогольные напитки влияют не только на организм человека, но они так е влияют на психическое состояние и ДНК человека.</vt:lpstr>
      <vt:lpstr>Заключение: Моя работа еще не закончена, но уже по мере выполнения поставленных мною задач я понимаю, что невозможно самой заставить весь мир бросить употреблять спиртные напитки. Так давайте не рыть себе ложкой могилу – все хотят жить долго! 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об алкоголе, как оно есть: истоки, сущность, последствия</dc:title>
  <dc:creator>SamLab.ws</dc:creator>
  <cp:lastModifiedBy>SamLab.ws</cp:lastModifiedBy>
  <cp:revision>12</cp:revision>
  <dcterms:created xsi:type="dcterms:W3CDTF">2010-01-27T16:47:42Z</dcterms:created>
  <dcterms:modified xsi:type="dcterms:W3CDTF">2010-01-27T18:46:47Z</dcterms:modified>
</cp:coreProperties>
</file>